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6" r:id="rId10"/>
    <p:sldId id="262" r:id="rId11"/>
    <p:sldId id="263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80D2D-5FBF-49F1-9FE5-0772524E20F7}" type="datetimeFigureOut">
              <a:rPr lang="pt-PT" smtClean="0"/>
              <a:t>19-04-2020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4200-29A2-4496-BA02-AA53C8A58BB1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statisticas-educacao.dgeec.mec.pt/eef/2018/ensino_nao_superior/pessoal_docente/3ciclo_secundario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tatisticas-educacao.dgeec.mec.pt/eef/2018/ensino_nao_superior/alunos/secundario.a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statisticas-educacao.dgeec.mec.pt/eef/2018/ensino_nao_superior/alunos/secundario.a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statisticas-educacao.dgeec.mec.pt/eef/2018/caracterizacao_geral/docentes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/>
          </a:bodyPr>
          <a:lstStyle/>
          <a:p>
            <a:r>
              <a:rPr lang="pt-PT" sz="7200" dirty="0" smtClean="0"/>
              <a:t>Anexos</a:t>
            </a:r>
            <a:endParaRPr lang="pt-PT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pt-PT" b="1" dirty="0">
                <a:solidFill>
                  <a:schemeClr val="tx1"/>
                </a:solidFill>
              </a:rPr>
              <a:t>Proposta legislativa nº4/2020 da ADAPCDE sobre o ensino secundário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pPr algn="l"/>
            <a:r>
              <a:rPr lang="pt-PT" sz="2000" b="1" dirty="0" smtClean="0"/>
              <a:t>I-C.3.4 - Docentes em exercício de funções, por NUTS I e II, sexo e grupo de recrutamento, 3º ciclo e secundário </a:t>
            </a:r>
            <a:r>
              <a:rPr lang="pt-PT" sz="2000" dirty="0" smtClean="0"/>
              <a:t> </a:t>
            </a:r>
            <a:r>
              <a:rPr lang="pt-PT" sz="1800" dirty="0" smtClean="0"/>
              <a:t>Fonte - DGEEC-DSEE, 2019, ano de 2017/2018</a:t>
            </a:r>
            <a:endParaRPr lang="pt-PT" sz="1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64924"/>
            <a:ext cx="8712968" cy="600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>
            <a:noAutofit/>
          </a:bodyPr>
          <a:lstStyle/>
          <a:p>
            <a:r>
              <a:rPr lang="pt-PT" sz="1800" b="1" dirty="0" smtClean="0"/>
              <a:t>Docentes </a:t>
            </a:r>
            <a:r>
              <a:rPr lang="pt-PT" sz="1800" b="1" dirty="0" err="1" smtClean="0"/>
              <a:t>cont</a:t>
            </a:r>
            <a:r>
              <a:rPr lang="pt-PT" sz="1800" b="1" dirty="0" smtClean="0"/>
              <a:t>. </a:t>
            </a:r>
            <a:r>
              <a:rPr lang="pt-PT" sz="1200" dirty="0" smtClean="0">
                <a:hlinkClick r:id="rId2"/>
              </a:rPr>
              <a:t>http://estatisticas-educacao.dgeec.mec.pt/eef/2018/ensino_nao_superior/pessoal_docente/3ciclo_secundario.asp</a:t>
            </a:r>
            <a:r>
              <a:rPr lang="pt-PT" sz="1200" dirty="0" smtClean="0"/>
              <a:t> </a:t>
            </a:r>
            <a:endParaRPr lang="pt-PT" sz="20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08920"/>
            <a:ext cx="885698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87849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0"/>
            <a:ext cx="3491880" cy="332656"/>
          </a:xfrm>
        </p:spPr>
        <p:txBody>
          <a:bodyPr>
            <a:noAutofit/>
          </a:bodyPr>
          <a:lstStyle/>
          <a:p>
            <a:r>
              <a:rPr lang="pt-PT" sz="1400" b="1" dirty="0" smtClean="0"/>
              <a:t>Lista de curso aprovados c/planos próprios</a:t>
            </a:r>
            <a:endParaRPr lang="pt-PT" sz="1400" b="1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9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pt-PT" sz="2400" b="1" dirty="0" err="1" smtClean="0"/>
              <a:t>Cont</a:t>
            </a:r>
            <a:r>
              <a:rPr lang="pt-PT" sz="2400" b="1" dirty="0" smtClean="0"/>
              <a:t>. Lista de curso aprovados c/planos próprios</a:t>
            </a:r>
            <a:endParaRPr lang="pt-PT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5409"/>
            <a:ext cx="8280920" cy="621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34481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34830" cy="61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810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pt-PT" sz="2400" b="1" dirty="0" smtClean="0"/>
              <a:t>Lista de áreas de recrutamento, </a:t>
            </a:r>
            <a:r>
              <a:rPr lang="pt-PT" sz="1800" dirty="0" smtClean="0"/>
              <a:t>a * propostos pela ADAPCDE</a:t>
            </a:r>
            <a:endParaRPr lang="pt-PT" sz="24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7814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1691680" y="0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/>
              <a:t>E</a:t>
            </a:r>
            <a:r>
              <a:rPr lang="pt-PT" sz="2000" dirty="0" smtClean="0"/>
              <a:t>statísticas por tipo de cursos/ensino secundário</a:t>
            </a:r>
            <a:endParaRPr lang="pt-PT" sz="2000" dirty="0"/>
          </a:p>
        </p:txBody>
      </p:sp>
      <p:pic>
        <p:nvPicPr>
          <p:cNvPr id="1026" name="Picture 2" descr="G:\biblioteca recup\ensino\estatisticas no ensino alunos, docentes,\alunos 2017 20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3600"/>
            <a:ext cx="8352928" cy="6099736"/>
          </a:xfrm>
          <a:prstGeom prst="rect">
            <a:avLst/>
          </a:prstGeom>
          <a:noFill/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0" y="6469360"/>
            <a:ext cx="9144000" cy="38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pt-PT" sz="1600" u="sng" dirty="0">
                <a:solidFill>
                  <a:schemeClr val="tx1">
                    <a:tint val="75000"/>
                  </a:schemeClr>
                </a:solidFill>
                <a:hlinkClick r:id="rId3"/>
              </a:rPr>
              <a:t>http://</a:t>
            </a:r>
            <a:r>
              <a:rPr lang="pt-PT" sz="1600" u="sng" dirty="0" smtClean="0">
                <a:solidFill>
                  <a:schemeClr val="tx1">
                    <a:tint val="75000"/>
                  </a:schemeClr>
                </a:solidFill>
                <a:hlinkClick r:id="rId3"/>
              </a:rPr>
              <a:t>estatisticas-educacao.dgeec.mec.pt/eef/2018/ensino_nao_superior/alunos/secundario.asp</a:t>
            </a:r>
            <a:r>
              <a:rPr lang="pt-PT" sz="1600" u="sng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endParaRPr kumimoji="0" lang="pt-P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6469360"/>
            <a:ext cx="9144000" cy="388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1600" u="sng" dirty="0" smtClean="0">
                <a:hlinkClick r:id="rId2"/>
              </a:rPr>
              <a:t>http://estatisticas-educacao.dgeec.mec.pt/eef/2018/ensino_nao_superior/alunos/secundario.asp</a:t>
            </a:r>
            <a:r>
              <a:rPr lang="pt-PT" sz="1600" u="sng" dirty="0" smtClean="0"/>
              <a:t> </a:t>
            </a:r>
            <a:endParaRPr lang="pt-PT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78497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7638"/>
            <a:ext cx="8784976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252520" cy="504056"/>
          </a:xfrm>
        </p:spPr>
        <p:txBody>
          <a:bodyPr>
            <a:normAutofit fontScale="90000"/>
          </a:bodyPr>
          <a:lstStyle/>
          <a:p>
            <a:r>
              <a:rPr lang="pt-PT" sz="1400" b="1" dirty="0"/>
              <a:t>Classificação média (escala 0-200) nos exames nacionais do ensino secundário – cursos científico-humanísticos, 2015 – 2019</a:t>
            </a:r>
            <a:endParaRPr lang="pt-PT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2925"/>
            <a:ext cx="86677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algn="l"/>
            <a:r>
              <a:rPr lang="pt-PT" sz="1400" b="1" dirty="0"/>
              <a:t>Percentagem de classificações positivas (superiores ou iguais a 95 pontos) nos exames nacionais do ensino secundário -</a:t>
            </a:r>
            <a:br>
              <a:rPr lang="pt-PT" sz="1400" b="1" dirty="0"/>
            </a:br>
            <a:r>
              <a:rPr lang="pt-PT" sz="1400" b="1" dirty="0"/>
              <a:t>cursos científico-humanísticos, 2015 – 2019</a:t>
            </a:r>
            <a:endParaRPr lang="pt-PT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5347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pt-PT" sz="1600" b="1" dirty="0"/>
              <a:t>Percentagem de percursos diretos de sucesso (DS) nos cursos científico-humanísticos do ensino</a:t>
            </a:r>
            <a:br>
              <a:rPr lang="pt-PT" sz="1600" b="1" dirty="0"/>
            </a:br>
            <a:r>
              <a:rPr lang="pt-PT" sz="1600" b="1" dirty="0"/>
              <a:t>secundário, por distrito, 2014/15 – 2018/19</a:t>
            </a:r>
            <a:endParaRPr lang="pt-PT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46" y="620688"/>
            <a:ext cx="889675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r>
              <a:rPr lang="pt-PT" sz="1600" b="1" dirty="0" smtClean="0"/>
              <a:t>Despesas da </a:t>
            </a:r>
            <a:r>
              <a:rPr lang="pt-PT" sz="1600" b="1" dirty="0" err="1" smtClean="0"/>
              <a:t>Acção</a:t>
            </a:r>
            <a:r>
              <a:rPr lang="pt-PT" sz="1600" b="1" dirty="0" smtClean="0"/>
              <a:t> Social Escolar no ensino não superior: total e por tipo de benefício – Continente</a:t>
            </a:r>
            <a:endParaRPr lang="pt-PT" sz="16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90" y="620688"/>
            <a:ext cx="899321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pt-PT" sz="2400" b="1" dirty="0"/>
              <a:t>Caracterização geral - pessoal docente em exercício de funções</a:t>
            </a:r>
            <a:r>
              <a:rPr lang="pt-PT" sz="2400" dirty="0"/>
              <a:t>, por natureza do estabelecimento de ensino e nível de ensino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6469360"/>
            <a:ext cx="8229600" cy="388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1600" dirty="0" smtClean="0">
                <a:hlinkClick r:id="rId2"/>
              </a:rPr>
              <a:t>http://estatisticas-educacao.dgeec.mec.pt/eef/2018/caracterizacao_geral/docentes.asp</a:t>
            </a:r>
            <a:r>
              <a:rPr lang="pt-PT" sz="1600" dirty="0" smtClean="0"/>
              <a:t> </a:t>
            </a:r>
            <a:endParaRPr lang="pt-PT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2063"/>
            <a:ext cx="9144000" cy="519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179</Words>
  <Application>Microsoft Office PowerPoint</Application>
  <PresentationFormat>Apresentação no Ecrã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Tema do Office</vt:lpstr>
      <vt:lpstr>Anexos</vt:lpstr>
      <vt:lpstr>Diapositivo 2</vt:lpstr>
      <vt:lpstr>Diapositivo 3</vt:lpstr>
      <vt:lpstr>Diapositivo 4</vt:lpstr>
      <vt:lpstr>Classificação média (escala 0-200) nos exames nacionais do ensino secundário – cursos científico-humanísticos, 2015 – 2019</vt:lpstr>
      <vt:lpstr>Percentagem de classificações positivas (superiores ou iguais a 95 pontos) nos exames nacionais do ensino secundário - cursos científico-humanísticos, 2015 – 2019</vt:lpstr>
      <vt:lpstr>Percentagem de percursos diretos de sucesso (DS) nos cursos científico-humanísticos do ensino secundário, por distrito, 2014/15 – 2018/19</vt:lpstr>
      <vt:lpstr>Despesas da Acção Social Escolar no ensino não superior: total e por tipo de benefício – Continente</vt:lpstr>
      <vt:lpstr>Caracterização geral - pessoal docente em exercício de funções, por natureza do estabelecimento de ensino e nível de ensino</vt:lpstr>
      <vt:lpstr>I-C.3.4 - Docentes em exercício de funções, por NUTS I e II, sexo e grupo de recrutamento, 3º ciclo e secundário  Fonte - DGEEC-DSEE, 2019, ano de 2017/2018</vt:lpstr>
      <vt:lpstr>Docentes cont. http://estatisticas-educacao.dgeec.mec.pt/eef/2018/ensino_nao_superior/pessoal_docente/3ciclo_secundario.asp </vt:lpstr>
      <vt:lpstr>Lista de curso aprovados c/planos próprios</vt:lpstr>
      <vt:lpstr>Cont. Lista de curso aprovados c/planos próprios</vt:lpstr>
      <vt:lpstr>Diapositivo 14</vt:lpstr>
      <vt:lpstr>Diapositivo 15</vt:lpstr>
      <vt:lpstr>Lista de áreas de recrutamento, a * propostos pela ADAPCDE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mario</dc:creator>
  <cp:lastModifiedBy>mario</cp:lastModifiedBy>
  <cp:revision>28</cp:revision>
  <dcterms:created xsi:type="dcterms:W3CDTF">2020-04-19T17:50:37Z</dcterms:created>
  <dcterms:modified xsi:type="dcterms:W3CDTF">2020-04-20T13:18:29Z</dcterms:modified>
</cp:coreProperties>
</file>